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9"/>
    <p:restoredTop sz="95462"/>
  </p:normalViewPr>
  <p:slideViewPr>
    <p:cSldViewPr snapToGrid="0">
      <p:cViewPr varScale="1">
        <p:scale>
          <a:sx n="108" d="100"/>
          <a:sy n="108" d="100"/>
        </p:scale>
        <p:origin x="92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C5A772-3364-14A3-828B-22AB02814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3622D95-6071-7E9C-0C16-4E0E886C4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E6CE8-64C3-1E6B-0C58-A67244AC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1C6806-8B8D-417A-32DB-75AC9F2D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C3E986-8001-175C-39C1-D080BB88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9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DDBF0-38AD-8D5D-7D03-4CCB6643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1DB5D9-835F-F32A-C0E7-07CAAC4B6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2AEC66-C39B-5B8B-B5E9-84FB463B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2B579-EE49-A1BD-5D4F-A04B114F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D49122-7F7D-C920-993F-0190F61A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24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ED968D-E26D-6C3A-509A-800C044BB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46D5EF-CF58-DDC9-0C85-B83D0E892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E04F27-CB1D-F88E-C0D6-51ADF16B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B7355D-8624-DC41-C0F2-457F34EA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9F27B4-A74B-08B7-0DE6-CD1E24C6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4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8F9ADB-C49D-4523-7B64-52976737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25938A-347F-F23E-EDE2-964C4F5A4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04FE0-32CA-C3CE-B5FD-DFE3DD29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ED3F52-DFCE-B8A4-11AE-9DF8D751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3D5396-4794-C438-72B6-206315C7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54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D8EB25-BB9E-347B-1C46-6FC7AC6A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87CEFC-147B-4705-125E-6EB70FEF4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4BFDAE-9AD5-54C8-AE88-65B7B237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6E81D7-E481-6808-2201-17A8E4B5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A23C95-92F7-30C2-3C3C-605EEBD7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68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A18387-3FE8-21C5-FCFE-01BBCD647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1EDAA-D7A5-12B5-5253-C89536469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634FA0-DEB9-D554-0563-2BAC41F8B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BB94FD-2A40-893D-F10A-27E6C8EC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A1C717-1AF8-5CE0-999D-D17D2ED5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FFE448-5292-0A21-9050-5CF3F7D0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1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438AA-B3CD-CCFB-AA04-F50FF7637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D812C3-2FCE-D2DE-43A3-D67FF4D0A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7ABA19-B810-68F9-7761-92B206B2C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DDB796-F25F-FFF0-FC18-9CFDD2180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318B91-3B3A-868A-0662-1DB29D105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0D11C0-7391-626D-20BE-D2139D10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AE9276-E1A9-1D7B-003C-A5DF900F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D85748-5D8E-A3ED-1398-AA1CC3A9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37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93BF3C-BFC3-C2F9-C66E-83C5026C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9CC61D-9743-4BD5-59CE-4A9B43088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B66707-E196-0451-990C-9DFF2D9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783134-D114-FC8D-3A94-9630E28A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81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1A2EBBD-2947-4C25-F3E0-2B3551C0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68C8DE-C84F-E93E-4010-C5542E46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A4F435-2C45-CA3D-5DAC-3AA821AA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465246-4175-778F-6AC2-F084C3BB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08935B-0C10-39B4-2E3D-197ED9AF4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45B0C0-FE0E-87BF-8A1B-EFF02AD52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B4EA83-F13E-BC84-D69E-7CD5587B1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14EAAA-E769-FC6A-B429-6DAE80D4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870C0B-12C4-13DF-1F4D-17AA0E5E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68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F2E948-DAD1-2C6E-FC9D-C9694C82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2EC4C6-B1DB-F440-A96C-3B817884B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E97430-479B-F4CD-3B4E-2B188A4A1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7350E-2DC3-BCB9-46A4-43F26E87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D8A82B-8007-2E1B-2E28-7A2C0468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BE6B80-5178-5989-4387-5AC6F906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9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7B590A-C530-9712-7D5B-8209CC7A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06C615-3FF8-8C0B-DD88-DA389BA33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B90E74-CF25-99FC-3252-07882317B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3E6191-9CF6-AC4D-AB96-B6F367E608F9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73553D-EBA0-B5D2-0216-FE4F1E89D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D12BB5-B425-7FAE-7C62-B6B9687FC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B1BE21-2E0B-E247-BB0C-17BD87F20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97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C339D51B-2D5D-80AD-A76B-9726F4E78CB9}"/>
              </a:ext>
            </a:extLst>
          </p:cNvPr>
          <p:cNvSpPr/>
          <p:nvPr/>
        </p:nvSpPr>
        <p:spPr>
          <a:xfrm>
            <a:off x="535315" y="1489276"/>
            <a:ext cx="1979282" cy="136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30F37B1-85AF-E954-B0A3-41080A595C3D}"/>
              </a:ext>
            </a:extLst>
          </p:cNvPr>
          <p:cNvSpPr/>
          <p:nvPr/>
        </p:nvSpPr>
        <p:spPr>
          <a:xfrm>
            <a:off x="547347" y="781553"/>
            <a:ext cx="1499927" cy="640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280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原料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530CC92-2781-90ED-7EAA-E7CA5E2A0782}"/>
              </a:ext>
            </a:extLst>
          </p:cNvPr>
          <p:cNvSpPr/>
          <p:nvPr/>
        </p:nvSpPr>
        <p:spPr>
          <a:xfrm>
            <a:off x="4136256" y="802105"/>
            <a:ext cx="1451805" cy="6200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280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前工程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AA7ED1-F90A-3E70-D13F-26629DDCEF01}"/>
              </a:ext>
            </a:extLst>
          </p:cNvPr>
          <p:cNvSpPr/>
          <p:nvPr/>
        </p:nvSpPr>
        <p:spPr>
          <a:xfrm>
            <a:off x="7473008" y="781553"/>
            <a:ext cx="1499928" cy="64059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80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後工程</a:t>
            </a:r>
            <a:endParaRPr kumimoji="1" lang="ja-JP" altLang="en-US" sz="280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71A0EA-58B4-461C-364A-8003CC8BA68C}"/>
              </a:ext>
            </a:extLst>
          </p:cNvPr>
          <p:cNvSpPr/>
          <p:nvPr/>
        </p:nvSpPr>
        <p:spPr>
          <a:xfrm>
            <a:off x="10184122" y="781553"/>
            <a:ext cx="1499928" cy="64059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80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販売</a:t>
            </a:r>
            <a:endParaRPr kumimoji="1" lang="ja-JP" altLang="en-US" sz="280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A0B9913C-A575-811E-7D7F-2650F1000541}"/>
              </a:ext>
            </a:extLst>
          </p:cNvPr>
          <p:cNvCxnSpPr>
            <a:cxnSpLocks/>
            <a:stCxn id="2" idx="3"/>
            <a:endCxn id="5" idx="1"/>
          </p:cNvCxnSpPr>
          <p:nvPr/>
        </p:nvCxnSpPr>
        <p:spPr>
          <a:xfrm>
            <a:off x="2047274" y="1101850"/>
            <a:ext cx="2088982" cy="1027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A140548A-4AE7-47EF-FE05-01AB994C9331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5588061" y="1101850"/>
            <a:ext cx="1884947" cy="1027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9874E562-EEE2-D7AE-55FC-280D85649419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8972936" y="1101850"/>
            <a:ext cx="1211186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0BCECFB0-958E-95C2-6271-270D30E24F76}"/>
              </a:ext>
            </a:extLst>
          </p:cNvPr>
          <p:cNvSpPr/>
          <p:nvPr/>
        </p:nvSpPr>
        <p:spPr>
          <a:xfrm>
            <a:off x="647958" y="1559372"/>
            <a:ext cx="1481793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シリコンウエーハ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B6E17B4-EF6E-CEFF-F0D8-0165CC9B0C9C}"/>
              </a:ext>
            </a:extLst>
          </p:cNvPr>
          <p:cNvSpPr/>
          <p:nvPr/>
        </p:nvSpPr>
        <p:spPr>
          <a:xfrm>
            <a:off x="664143" y="1981568"/>
            <a:ext cx="740670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信越化学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D40367A-BB2C-D278-D8B3-681A6B5AAB45}"/>
              </a:ext>
            </a:extLst>
          </p:cNvPr>
          <p:cNvSpPr/>
          <p:nvPr/>
        </p:nvSpPr>
        <p:spPr>
          <a:xfrm>
            <a:off x="1533641" y="2007092"/>
            <a:ext cx="704230" cy="3265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SUMCO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C2C402B-8D63-4EDB-D733-A8CDE6DCD8C0}"/>
              </a:ext>
            </a:extLst>
          </p:cNvPr>
          <p:cNvSpPr/>
          <p:nvPr/>
        </p:nvSpPr>
        <p:spPr>
          <a:xfrm>
            <a:off x="800357" y="2429288"/>
            <a:ext cx="1172820" cy="3265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Global Wafers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CEC96118-DF5A-D1D5-8368-F447A7D81EB0}"/>
              </a:ext>
            </a:extLst>
          </p:cNvPr>
          <p:cNvSpPr/>
          <p:nvPr/>
        </p:nvSpPr>
        <p:spPr>
          <a:xfrm>
            <a:off x="514202" y="2968151"/>
            <a:ext cx="1979282" cy="96315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F173CCC6-9078-68C2-C4E2-B00D8DA264AB}"/>
              </a:ext>
            </a:extLst>
          </p:cNvPr>
          <p:cNvSpPr/>
          <p:nvPr/>
        </p:nvSpPr>
        <p:spPr>
          <a:xfrm>
            <a:off x="647957" y="3017200"/>
            <a:ext cx="1481793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フォトレジスト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8870F03-8787-FB27-D234-D00665650DBA}"/>
              </a:ext>
            </a:extLst>
          </p:cNvPr>
          <p:cNvSpPr/>
          <p:nvPr/>
        </p:nvSpPr>
        <p:spPr>
          <a:xfrm>
            <a:off x="664142" y="3439396"/>
            <a:ext cx="740670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JSR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98F3308-E3B1-D799-FD5D-6106D0C1932D}"/>
              </a:ext>
            </a:extLst>
          </p:cNvPr>
          <p:cNvSpPr/>
          <p:nvPr/>
        </p:nvSpPr>
        <p:spPr>
          <a:xfrm>
            <a:off x="1533640" y="3464920"/>
            <a:ext cx="704230" cy="3265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東京応化</a:t>
            </a: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A80AE86F-F44D-816C-65AA-F447AD29C1BF}"/>
              </a:ext>
            </a:extLst>
          </p:cNvPr>
          <p:cNvSpPr/>
          <p:nvPr/>
        </p:nvSpPr>
        <p:spPr>
          <a:xfrm>
            <a:off x="543999" y="4003783"/>
            <a:ext cx="1693871" cy="96315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7BE39658-3081-83A7-8820-2E975BFCA720}"/>
              </a:ext>
            </a:extLst>
          </p:cNvPr>
          <p:cNvSpPr/>
          <p:nvPr/>
        </p:nvSpPr>
        <p:spPr>
          <a:xfrm>
            <a:off x="656641" y="4073880"/>
            <a:ext cx="1481793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スパッタターゲット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88AB286-C9A6-0ADA-07EF-3C3C02B5AB0C}"/>
              </a:ext>
            </a:extLst>
          </p:cNvPr>
          <p:cNvSpPr/>
          <p:nvPr/>
        </p:nvSpPr>
        <p:spPr>
          <a:xfrm>
            <a:off x="1016432" y="4496076"/>
            <a:ext cx="740670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JX</a:t>
            </a:r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金属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B41A0D07-AFC6-7D75-34B5-79A4430820DC}"/>
              </a:ext>
            </a:extLst>
          </p:cNvPr>
          <p:cNvSpPr/>
          <p:nvPr/>
        </p:nvSpPr>
        <p:spPr>
          <a:xfrm>
            <a:off x="2600091" y="1572576"/>
            <a:ext cx="1272209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BE7F2207-29DE-D74E-C6B9-85B19FDD2369}"/>
              </a:ext>
            </a:extLst>
          </p:cNvPr>
          <p:cNvSpPr/>
          <p:nvPr/>
        </p:nvSpPr>
        <p:spPr>
          <a:xfrm>
            <a:off x="2712733" y="1642673"/>
            <a:ext cx="1074127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IC</a:t>
            </a:r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パッケージ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D10C47F-590B-7A5D-3AB3-6908B5B32492}"/>
              </a:ext>
            </a:extLst>
          </p:cNvPr>
          <p:cNvSpPr/>
          <p:nvPr/>
        </p:nvSpPr>
        <p:spPr>
          <a:xfrm>
            <a:off x="2865860" y="2064865"/>
            <a:ext cx="740670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イビデン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4F540BDE-C95D-0B25-29FC-7B69548B78A5}"/>
              </a:ext>
            </a:extLst>
          </p:cNvPr>
          <p:cNvSpPr/>
          <p:nvPr/>
        </p:nvSpPr>
        <p:spPr>
          <a:xfrm>
            <a:off x="2600091" y="2559959"/>
            <a:ext cx="1272209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6210137C-1641-7AB9-6FC0-A73901BA4430}"/>
              </a:ext>
            </a:extLst>
          </p:cNvPr>
          <p:cNvSpPr/>
          <p:nvPr/>
        </p:nvSpPr>
        <p:spPr>
          <a:xfrm>
            <a:off x="2712733" y="2630056"/>
            <a:ext cx="1074127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モールド樹脂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6A49C4C-6C15-BD9D-24E7-5C5874B686D7}"/>
              </a:ext>
            </a:extLst>
          </p:cNvPr>
          <p:cNvSpPr/>
          <p:nvPr/>
        </p:nvSpPr>
        <p:spPr>
          <a:xfrm>
            <a:off x="2600091" y="3052248"/>
            <a:ext cx="1272209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住友ベークライト</a:t>
            </a: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40F6A826-F853-CF89-4551-BA6B38E1CD5C}"/>
              </a:ext>
            </a:extLst>
          </p:cNvPr>
          <p:cNvSpPr/>
          <p:nvPr/>
        </p:nvSpPr>
        <p:spPr>
          <a:xfrm>
            <a:off x="2600091" y="3616639"/>
            <a:ext cx="1272209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7299417D-4916-A6DF-6DAF-86BB54DED87F}"/>
              </a:ext>
            </a:extLst>
          </p:cNvPr>
          <p:cNvSpPr/>
          <p:nvPr/>
        </p:nvSpPr>
        <p:spPr>
          <a:xfrm>
            <a:off x="2712733" y="3686736"/>
            <a:ext cx="1074127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リードフレーム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81E3759-9184-05D7-3A64-3EF2EA2EBED8}"/>
              </a:ext>
            </a:extLst>
          </p:cNvPr>
          <p:cNvSpPr/>
          <p:nvPr/>
        </p:nvSpPr>
        <p:spPr>
          <a:xfrm>
            <a:off x="2600091" y="4108928"/>
            <a:ext cx="1272209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三井ハイテック</a:t>
            </a: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000DB25B-6D7E-C862-D729-8A10BAA7FA96}"/>
              </a:ext>
            </a:extLst>
          </p:cNvPr>
          <p:cNvSpPr/>
          <p:nvPr/>
        </p:nvSpPr>
        <p:spPr>
          <a:xfrm>
            <a:off x="2047274" y="4738679"/>
            <a:ext cx="1979282" cy="136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4F51A205-B78A-591D-BDFE-1F1AB531DF5B}"/>
              </a:ext>
            </a:extLst>
          </p:cNvPr>
          <p:cNvSpPr/>
          <p:nvPr/>
        </p:nvSpPr>
        <p:spPr>
          <a:xfrm>
            <a:off x="2159916" y="4808776"/>
            <a:ext cx="1481793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洗浄ガス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613AB6D-CDEF-FA59-38AD-013349DDD61B}"/>
              </a:ext>
            </a:extLst>
          </p:cNvPr>
          <p:cNvSpPr/>
          <p:nvPr/>
        </p:nvSpPr>
        <p:spPr>
          <a:xfrm>
            <a:off x="2176101" y="5230972"/>
            <a:ext cx="740670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レゾナック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6264C63-443D-0373-1C94-9A87C5A871A4}"/>
              </a:ext>
            </a:extLst>
          </p:cNvPr>
          <p:cNvSpPr/>
          <p:nvPr/>
        </p:nvSpPr>
        <p:spPr>
          <a:xfrm>
            <a:off x="3045599" y="5256496"/>
            <a:ext cx="704230" cy="3265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太陽日酸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F2A35B7-C3C9-550F-90C7-29CC4974CD36}"/>
              </a:ext>
            </a:extLst>
          </p:cNvPr>
          <p:cNvSpPr/>
          <p:nvPr/>
        </p:nvSpPr>
        <p:spPr>
          <a:xfrm>
            <a:off x="2353548" y="5655972"/>
            <a:ext cx="733284" cy="3265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ADEKA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E3D5C1C8-3FA1-2F20-B67F-B7046347E291}"/>
              </a:ext>
            </a:extLst>
          </p:cNvPr>
          <p:cNvSpPr/>
          <p:nvPr/>
        </p:nvSpPr>
        <p:spPr>
          <a:xfrm>
            <a:off x="721943" y="5030249"/>
            <a:ext cx="1272209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角丸四角形 53">
            <a:extLst>
              <a:ext uri="{FF2B5EF4-FFF2-40B4-BE49-F238E27FC236}">
                <a16:creationId xmlns:a16="http://schemas.microsoft.com/office/drawing/2014/main" id="{EBAF16CE-4E5C-2484-FFBF-0AD9762A8C87}"/>
              </a:ext>
            </a:extLst>
          </p:cNvPr>
          <p:cNvSpPr/>
          <p:nvPr/>
        </p:nvSpPr>
        <p:spPr>
          <a:xfrm>
            <a:off x="834585" y="5100346"/>
            <a:ext cx="1074127" cy="3520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ダイアタッチ材</a:t>
            </a:r>
            <a:endParaRPr kumimoji="1" lang="ja-JP" altLang="en-US" sz="1200" b="1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B851ACDC-862C-3FE5-F2B2-CE2D372A392B}"/>
              </a:ext>
            </a:extLst>
          </p:cNvPr>
          <p:cNvSpPr/>
          <p:nvPr/>
        </p:nvSpPr>
        <p:spPr>
          <a:xfrm>
            <a:off x="721943" y="5522538"/>
            <a:ext cx="1272209" cy="352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日立化成</a:t>
            </a:r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2E2E8F61-0DF5-07E3-078B-A0BD64B8E7B2}"/>
              </a:ext>
            </a:extLst>
          </p:cNvPr>
          <p:cNvSpPr/>
          <p:nvPr/>
        </p:nvSpPr>
        <p:spPr>
          <a:xfrm>
            <a:off x="4124220" y="1572576"/>
            <a:ext cx="2685655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278EA0DC-71B6-8311-F918-88F43590023A}"/>
              </a:ext>
            </a:extLst>
          </p:cNvPr>
          <p:cNvSpPr/>
          <p:nvPr/>
        </p:nvSpPr>
        <p:spPr>
          <a:xfrm>
            <a:off x="4236862" y="1642673"/>
            <a:ext cx="1074127" cy="3520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成膜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876E44B9-290C-0FBA-A345-DB4FA459E351}"/>
              </a:ext>
            </a:extLst>
          </p:cNvPr>
          <p:cNvSpPr/>
          <p:nvPr/>
        </p:nvSpPr>
        <p:spPr>
          <a:xfrm>
            <a:off x="5423631" y="1642673"/>
            <a:ext cx="1229834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ラムリサーチ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C7F3F191-4DDB-9619-6C25-EA421AEF741D}"/>
              </a:ext>
            </a:extLst>
          </p:cNvPr>
          <p:cNvSpPr/>
          <p:nvPr/>
        </p:nvSpPr>
        <p:spPr>
          <a:xfrm>
            <a:off x="4236862" y="2064864"/>
            <a:ext cx="1229834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東京エレクトロン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3213CA1-1EAA-A9E5-9AFB-58ED23140957}"/>
              </a:ext>
            </a:extLst>
          </p:cNvPr>
          <p:cNvSpPr/>
          <p:nvPr/>
        </p:nvSpPr>
        <p:spPr>
          <a:xfrm>
            <a:off x="5588061" y="2064864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KOKUSAI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202E6678-3CAA-31DA-A83D-287F8E0942D2}"/>
              </a:ext>
            </a:extLst>
          </p:cNvPr>
          <p:cNvSpPr/>
          <p:nvPr/>
        </p:nvSpPr>
        <p:spPr>
          <a:xfrm>
            <a:off x="4124220" y="2559959"/>
            <a:ext cx="2529245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484C7991-C55F-8592-0A46-6E8CD1AA1C38}"/>
              </a:ext>
            </a:extLst>
          </p:cNvPr>
          <p:cNvSpPr/>
          <p:nvPr/>
        </p:nvSpPr>
        <p:spPr>
          <a:xfrm>
            <a:off x="4236862" y="2630056"/>
            <a:ext cx="1074127" cy="3520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リソグラフィー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43DB0F5-6D67-2AD2-4689-B4A7358C7A43}"/>
              </a:ext>
            </a:extLst>
          </p:cNvPr>
          <p:cNvSpPr/>
          <p:nvPr/>
        </p:nvSpPr>
        <p:spPr>
          <a:xfrm>
            <a:off x="5423631" y="2630056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ASML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5989A82-946B-2271-A8C5-871CA95BC50B}"/>
              </a:ext>
            </a:extLst>
          </p:cNvPr>
          <p:cNvSpPr/>
          <p:nvPr/>
        </p:nvSpPr>
        <p:spPr>
          <a:xfrm>
            <a:off x="4236862" y="3052247"/>
            <a:ext cx="1229834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東京エレクトロン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D7B5DA2F-7244-FAFE-BE7E-62E73AA85376}"/>
              </a:ext>
            </a:extLst>
          </p:cNvPr>
          <p:cNvSpPr/>
          <p:nvPr/>
        </p:nvSpPr>
        <p:spPr>
          <a:xfrm>
            <a:off x="5588061" y="3052247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SCREEN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67" name="角丸四角形 66">
            <a:extLst>
              <a:ext uri="{FF2B5EF4-FFF2-40B4-BE49-F238E27FC236}">
                <a16:creationId xmlns:a16="http://schemas.microsoft.com/office/drawing/2014/main" id="{27E92774-BA17-33A0-7058-039AF65037A6}"/>
              </a:ext>
            </a:extLst>
          </p:cNvPr>
          <p:cNvSpPr/>
          <p:nvPr/>
        </p:nvSpPr>
        <p:spPr>
          <a:xfrm>
            <a:off x="4124220" y="3523115"/>
            <a:ext cx="2529245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>
            <a:extLst>
              <a:ext uri="{FF2B5EF4-FFF2-40B4-BE49-F238E27FC236}">
                <a16:creationId xmlns:a16="http://schemas.microsoft.com/office/drawing/2014/main" id="{9673ECA9-B605-74C8-57D0-389A37222794}"/>
              </a:ext>
            </a:extLst>
          </p:cNvPr>
          <p:cNvSpPr/>
          <p:nvPr/>
        </p:nvSpPr>
        <p:spPr>
          <a:xfrm>
            <a:off x="4236862" y="3593212"/>
            <a:ext cx="1074127" cy="3520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エッチング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C7F842E-E6D6-C6C0-B8E4-AD5268F172CC}"/>
              </a:ext>
            </a:extLst>
          </p:cNvPr>
          <p:cNvSpPr/>
          <p:nvPr/>
        </p:nvSpPr>
        <p:spPr>
          <a:xfrm>
            <a:off x="4236862" y="4015403"/>
            <a:ext cx="1229834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東京エレクトロン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8A74F4F-BB6B-31B7-622F-1963718AE75B}"/>
              </a:ext>
            </a:extLst>
          </p:cNvPr>
          <p:cNvSpPr/>
          <p:nvPr/>
        </p:nvSpPr>
        <p:spPr>
          <a:xfrm>
            <a:off x="5588061" y="4015403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ラムリサーチ</a:t>
            </a:r>
          </a:p>
        </p:txBody>
      </p:sp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4A6EBCFB-066A-6397-AC20-EF72A7FCE5CA}"/>
              </a:ext>
            </a:extLst>
          </p:cNvPr>
          <p:cNvSpPr/>
          <p:nvPr/>
        </p:nvSpPr>
        <p:spPr>
          <a:xfrm>
            <a:off x="4124220" y="4531121"/>
            <a:ext cx="2529245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52743140-C131-87BF-DD6F-915F85DB6039}"/>
              </a:ext>
            </a:extLst>
          </p:cNvPr>
          <p:cNvSpPr/>
          <p:nvPr/>
        </p:nvSpPr>
        <p:spPr>
          <a:xfrm>
            <a:off x="4236862" y="4601218"/>
            <a:ext cx="1074127" cy="3520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平坦処理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A14C5612-27DB-63E6-4788-292121BEBC5E}"/>
              </a:ext>
            </a:extLst>
          </p:cNvPr>
          <p:cNvSpPr/>
          <p:nvPr/>
        </p:nvSpPr>
        <p:spPr>
          <a:xfrm>
            <a:off x="4236862" y="5023409"/>
            <a:ext cx="1229834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荏原製作所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5EDF262B-568E-A118-E85A-9BE696CF2DFA}"/>
              </a:ext>
            </a:extLst>
          </p:cNvPr>
          <p:cNvSpPr/>
          <p:nvPr/>
        </p:nvSpPr>
        <p:spPr>
          <a:xfrm>
            <a:off x="5588061" y="5023409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東京精密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113CE5CB-2095-96E2-3CC0-E698FCAF7744}"/>
              </a:ext>
            </a:extLst>
          </p:cNvPr>
          <p:cNvSpPr/>
          <p:nvPr/>
        </p:nvSpPr>
        <p:spPr>
          <a:xfrm>
            <a:off x="5588061" y="4602267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AMAT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7" name="角丸四角形 76">
            <a:extLst>
              <a:ext uri="{FF2B5EF4-FFF2-40B4-BE49-F238E27FC236}">
                <a16:creationId xmlns:a16="http://schemas.microsoft.com/office/drawing/2014/main" id="{7FE845B2-C10B-A1DF-0F9C-C56313012332}"/>
              </a:ext>
            </a:extLst>
          </p:cNvPr>
          <p:cNvSpPr/>
          <p:nvPr/>
        </p:nvSpPr>
        <p:spPr>
          <a:xfrm>
            <a:off x="7471400" y="1572576"/>
            <a:ext cx="2021517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角丸四角形 77">
            <a:extLst>
              <a:ext uri="{FF2B5EF4-FFF2-40B4-BE49-F238E27FC236}">
                <a16:creationId xmlns:a16="http://schemas.microsoft.com/office/drawing/2014/main" id="{EEF19669-7668-657D-1A77-ACC4DE326B87}"/>
              </a:ext>
            </a:extLst>
          </p:cNvPr>
          <p:cNvSpPr/>
          <p:nvPr/>
        </p:nvSpPr>
        <p:spPr>
          <a:xfrm>
            <a:off x="7584042" y="1642673"/>
            <a:ext cx="1074127" cy="3520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ダイシング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F6B5BE3-824B-6B55-B15E-2F83417925FC}"/>
              </a:ext>
            </a:extLst>
          </p:cNvPr>
          <p:cNvSpPr/>
          <p:nvPr/>
        </p:nvSpPr>
        <p:spPr>
          <a:xfrm>
            <a:off x="8518813" y="2064863"/>
            <a:ext cx="721440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ディスコ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7D27F4D-67B5-6BD6-85A3-291B5EB5F3EF}"/>
              </a:ext>
            </a:extLst>
          </p:cNvPr>
          <p:cNvSpPr/>
          <p:nvPr/>
        </p:nvSpPr>
        <p:spPr>
          <a:xfrm>
            <a:off x="7584042" y="2064864"/>
            <a:ext cx="826033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ASM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96" name="角丸四角形 95">
            <a:extLst>
              <a:ext uri="{FF2B5EF4-FFF2-40B4-BE49-F238E27FC236}">
                <a16:creationId xmlns:a16="http://schemas.microsoft.com/office/drawing/2014/main" id="{18014DD2-06AA-3434-C4E8-6EF3B90C3351}"/>
              </a:ext>
            </a:extLst>
          </p:cNvPr>
          <p:cNvSpPr/>
          <p:nvPr/>
        </p:nvSpPr>
        <p:spPr>
          <a:xfrm>
            <a:off x="7471400" y="2559959"/>
            <a:ext cx="2021517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角丸四角形 96">
            <a:extLst>
              <a:ext uri="{FF2B5EF4-FFF2-40B4-BE49-F238E27FC236}">
                <a16:creationId xmlns:a16="http://schemas.microsoft.com/office/drawing/2014/main" id="{F402A21F-D91B-D502-564E-4E18CFD421AD}"/>
              </a:ext>
            </a:extLst>
          </p:cNvPr>
          <p:cNvSpPr/>
          <p:nvPr/>
        </p:nvSpPr>
        <p:spPr>
          <a:xfrm>
            <a:off x="7584042" y="2630056"/>
            <a:ext cx="1559959" cy="3520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ダイボンディング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48037AE3-6063-630A-02AA-2C2AB85C9E68}"/>
              </a:ext>
            </a:extLst>
          </p:cNvPr>
          <p:cNvSpPr/>
          <p:nvPr/>
        </p:nvSpPr>
        <p:spPr>
          <a:xfrm>
            <a:off x="7584042" y="3052247"/>
            <a:ext cx="1656211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キヤノンマシナリー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00" name="角丸四角形 99">
            <a:extLst>
              <a:ext uri="{FF2B5EF4-FFF2-40B4-BE49-F238E27FC236}">
                <a16:creationId xmlns:a16="http://schemas.microsoft.com/office/drawing/2014/main" id="{637DF560-64EF-B146-123D-0FB7A4CCA7AD}"/>
              </a:ext>
            </a:extLst>
          </p:cNvPr>
          <p:cNvSpPr/>
          <p:nvPr/>
        </p:nvSpPr>
        <p:spPr>
          <a:xfrm>
            <a:off x="7471400" y="3523115"/>
            <a:ext cx="2021517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角丸四角形 100">
            <a:extLst>
              <a:ext uri="{FF2B5EF4-FFF2-40B4-BE49-F238E27FC236}">
                <a16:creationId xmlns:a16="http://schemas.microsoft.com/office/drawing/2014/main" id="{096CF260-BBC7-0A02-850E-428834C451F8}"/>
              </a:ext>
            </a:extLst>
          </p:cNvPr>
          <p:cNvSpPr/>
          <p:nvPr/>
        </p:nvSpPr>
        <p:spPr>
          <a:xfrm>
            <a:off x="7584042" y="3593212"/>
            <a:ext cx="1788559" cy="3520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ワイヤーボンディング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8AF4B10B-FF0A-A929-3421-BAEE4EE26B89}"/>
              </a:ext>
            </a:extLst>
          </p:cNvPr>
          <p:cNvSpPr/>
          <p:nvPr/>
        </p:nvSpPr>
        <p:spPr>
          <a:xfrm>
            <a:off x="7584042" y="4015403"/>
            <a:ext cx="1656211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Kulicke&amp;Soffa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03" name="角丸四角形 102">
            <a:extLst>
              <a:ext uri="{FF2B5EF4-FFF2-40B4-BE49-F238E27FC236}">
                <a16:creationId xmlns:a16="http://schemas.microsoft.com/office/drawing/2014/main" id="{EA9D95FD-06A4-DBC7-D806-7A7DD5675FA9}"/>
              </a:ext>
            </a:extLst>
          </p:cNvPr>
          <p:cNvSpPr/>
          <p:nvPr/>
        </p:nvSpPr>
        <p:spPr>
          <a:xfrm>
            <a:off x="7471400" y="4496076"/>
            <a:ext cx="2021517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角丸四角形 103">
            <a:extLst>
              <a:ext uri="{FF2B5EF4-FFF2-40B4-BE49-F238E27FC236}">
                <a16:creationId xmlns:a16="http://schemas.microsoft.com/office/drawing/2014/main" id="{868443A2-3900-C3AF-C380-2C30830E723D}"/>
              </a:ext>
            </a:extLst>
          </p:cNvPr>
          <p:cNvSpPr/>
          <p:nvPr/>
        </p:nvSpPr>
        <p:spPr>
          <a:xfrm>
            <a:off x="7584042" y="4566173"/>
            <a:ext cx="1788559" cy="3520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モールディング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B73CFEA7-E7C6-53B7-356C-BD4AD11D88CC}"/>
              </a:ext>
            </a:extLst>
          </p:cNvPr>
          <p:cNvSpPr/>
          <p:nvPr/>
        </p:nvSpPr>
        <p:spPr>
          <a:xfrm>
            <a:off x="7584042" y="4988364"/>
            <a:ext cx="1656211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TOWA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06" name="角丸四角形 105">
            <a:extLst>
              <a:ext uri="{FF2B5EF4-FFF2-40B4-BE49-F238E27FC236}">
                <a16:creationId xmlns:a16="http://schemas.microsoft.com/office/drawing/2014/main" id="{113CDA34-2F0C-C8DD-010C-FB686550196D}"/>
              </a:ext>
            </a:extLst>
          </p:cNvPr>
          <p:cNvSpPr/>
          <p:nvPr/>
        </p:nvSpPr>
        <p:spPr>
          <a:xfrm>
            <a:off x="9605559" y="4496076"/>
            <a:ext cx="2184865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>
            <a:extLst>
              <a:ext uri="{FF2B5EF4-FFF2-40B4-BE49-F238E27FC236}">
                <a16:creationId xmlns:a16="http://schemas.microsoft.com/office/drawing/2014/main" id="{45FF6813-F29D-1082-770A-56D3F0C5BAFD}"/>
              </a:ext>
            </a:extLst>
          </p:cNvPr>
          <p:cNvSpPr/>
          <p:nvPr/>
        </p:nvSpPr>
        <p:spPr>
          <a:xfrm>
            <a:off x="9718201" y="4566173"/>
            <a:ext cx="1074127" cy="3520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選別・検査</a:t>
            </a:r>
            <a:endParaRPr kumimoji="1" lang="ja-JP" altLang="en-US" sz="1200" b="1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744ED239-EB1D-9046-F81A-C401D2AE48F7}"/>
              </a:ext>
            </a:extLst>
          </p:cNvPr>
          <p:cNvSpPr/>
          <p:nvPr/>
        </p:nvSpPr>
        <p:spPr>
          <a:xfrm>
            <a:off x="9718201" y="4988364"/>
            <a:ext cx="633527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KLA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532548C6-5C8F-43D2-526B-A4560278E0D8}"/>
              </a:ext>
            </a:extLst>
          </p:cNvPr>
          <p:cNvSpPr/>
          <p:nvPr/>
        </p:nvSpPr>
        <p:spPr>
          <a:xfrm>
            <a:off x="10993549" y="4591657"/>
            <a:ext cx="633527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AMAT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A5E0448-41E0-539E-E2AC-AED788D0C985}"/>
              </a:ext>
            </a:extLst>
          </p:cNvPr>
          <p:cNvSpPr/>
          <p:nvPr/>
        </p:nvSpPr>
        <p:spPr>
          <a:xfrm>
            <a:off x="10464370" y="5004751"/>
            <a:ext cx="1190937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レーザーテック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16" name="角丸四角形 115">
            <a:extLst>
              <a:ext uri="{FF2B5EF4-FFF2-40B4-BE49-F238E27FC236}">
                <a16:creationId xmlns:a16="http://schemas.microsoft.com/office/drawing/2014/main" id="{BC240D4B-0CF0-2779-A00C-6C1054C33D36}"/>
              </a:ext>
            </a:extLst>
          </p:cNvPr>
          <p:cNvSpPr/>
          <p:nvPr/>
        </p:nvSpPr>
        <p:spPr>
          <a:xfrm>
            <a:off x="4202073" y="5512002"/>
            <a:ext cx="3963373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角丸四角形 116">
            <a:extLst>
              <a:ext uri="{FF2B5EF4-FFF2-40B4-BE49-F238E27FC236}">
                <a16:creationId xmlns:a16="http://schemas.microsoft.com/office/drawing/2014/main" id="{5D648DF2-5999-0AFD-7FC1-13A3381F19C9}"/>
              </a:ext>
            </a:extLst>
          </p:cNvPr>
          <p:cNvSpPr/>
          <p:nvPr/>
        </p:nvSpPr>
        <p:spPr>
          <a:xfrm>
            <a:off x="4314715" y="5582099"/>
            <a:ext cx="1215116" cy="3520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洗浄・超純水</a:t>
            </a: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621691F-736C-52AF-1898-B541D215ED60}"/>
              </a:ext>
            </a:extLst>
          </p:cNvPr>
          <p:cNvSpPr/>
          <p:nvPr/>
        </p:nvSpPr>
        <p:spPr>
          <a:xfrm>
            <a:off x="4314715" y="6004290"/>
            <a:ext cx="1559168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野村マイクロサイエンス</a:t>
            </a: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AE5DFC4D-2245-E987-0247-B966265D0625}"/>
              </a:ext>
            </a:extLst>
          </p:cNvPr>
          <p:cNvSpPr/>
          <p:nvPr/>
        </p:nvSpPr>
        <p:spPr>
          <a:xfrm>
            <a:off x="6049400" y="6004289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栗田工業</a:t>
            </a: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F8BF14E1-38B0-FA5C-1D0B-F8788EC0CCEC}"/>
              </a:ext>
            </a:extLst>
          </p:cNvPr>
          <p:cNvSpPr/>
          <p:nvPr/>
        </p:nvSpPr>
        <p:spPr>
          <a:xfrm>
            <a:off x="5665914" y="5583148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SCREEN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28D6CAB1-7D01-1718-1C6C-0A296C43BF11}"/>
              </a:ext>
            </a:extLst>
          </p:cNvPr>
          <p:cNvSpPr/>
          <p:nvPr/>
        </p:nvSpPr>
        <p:spPr>
          <a:xfrm>
            <a:off x="7015333" y="5989327"/>
            <a:ext cx="832793" cy="352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オルガノ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22" name="角丸四角形 121">
            <a:extLst>
              <a:ext uri="{FF2B5EF4-FFF2-40B4-BE49-F238E27FC236}">
                <a16:creationId xmlns:a16="http://schemas.microsoft.com/office/drawing/2014/main" id="{B8729764-13FA-0CC0-1A58-AE07CD2A9C6B}"/>
              </a:ext>
            </a:extLst>
          </p:cNvPr>
          <p:cNvSpPr/>
          <p:nvPr/>
        </p:nvSpPr>
        <p:spPr>
          <a:xfrm>
            <a:off x="8513126" y="5507210"/>
            <a:ext cx="2184865" cy="914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角丸四角形 122">
            <a:extLst>
              <a:ext uri="{FF2B5EF4-FFF2-40B4-BE49-F238E27FC236}">
                <a16:creationId xmlns:a16="http://schemas.microsoft.com/office/drawing/2014/main" id="{B37C304E-3BC6-6C77-5EC6-3A7BB64D42AB}"/>
              </a:ext>
            </a:extLst>
          </p:cNvPr>
          <p:cNvSpPr/>
          <p:nvPr/>
        </p:nvSpPr>
        <p:spPr>
          <a:xfrm>
            <a:off x="8625768" y="5577307"/>
            <a:ext cx="1074127" cy="3520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OSAT</a:t>
            </a:r>
            <a:endParaRPr kumimoji="1" lang="ja-JP" altLang="en-US" sz="1200" b="1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FCD2E207-3603-9E76-09E4-66C5F8F9DADF}"/>
              </a:ext>
            </a:extLst>
          </p:cNvPr>
          <p:cNvSpPr/>
          <p:nvPr/>
        </p:nvSpPr>
        <p:spPr>
          <a:xfrm>
            <a:off x="8625768" y="5999498"/>
            <a:ext cx="633527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ASE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27C6B5F5-5E49-0CBD-D18B-6BBDDC9CD5A5}"/>
              </a:ext>
            </a:extLst>
          </p:cNvPr>
          <p:cNvSpPr/>
          <p:nvPr/>
        </p:nvSpPr>
        <p:spPr>
          <a:xfrm>
            <a:off x="9901116" y="5602791"/>
            <a:ext cx="633527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AmKor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46C4D7E0-2321-73E8-5766-EC241BE0EDD4}"/>
              </a:ext>
            </a:extLst>
          </p:cNvPr>
          <p:cNvSpPr/>
          <p:nvPr/>
        </p:nvSpPr>
        <p:spPr>
          <a:xfrm>
            <a:off x="9371937" y="6015885"/>
            <a:ext cx="1190937" cy="352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JCET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27" name="角丸四角形 126">
            <a:extLst>
              <a:ext uri="{FF2B5EF4-FFF2-40B4-BE49-F238E27FC236}">
                <a16:creationId xmlns:a16="http://schemas.microsoft.com/office/drawing/2014/main" id="{D479CF35-2D33-2F4F-440B-9C75A04FB84D}"/>
              </a:ext>
            </a:extLst>
          </p:cNvPr>
          <p:cNvSpPr/>
          <p:nvPr/>
        </p:nvSpPr>
        <p:spPr>
          <a:xfrm>
            <a:off x="9910710" y="1603862"/>
            <a:ext cx="2021517" cy="15673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角丸四角形 127">
            <a:extLst>
              <a:ext uri="{FF2B5EF4-FFF2-40B4-BE49-F238E27FC236}">
                <a16:creationId xmlns:a16="http://schemas.microsoft.com/office/drawing/2014/main" id="{F15C5D1D-E44C-69F8-3FD5-B0D13E1FB6BE}"/>
              </a:ext>
            </a:extLst>
          </p:cNvPr>
          <p:cNvSpPr/>
          <p:nvPr/>
        </p:nvSpPr>
        <p:spPr>
          <a:xfrm>
            <a:off x="10167734" y="1673960"/>
            <a:ext cx="1326047" cy="3520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b="1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半導体系商社</a:t>
            </a:r>
            <a:endParaRPr kumimoji="1" lang="ja-JP" altLang="en-US" sz="1200" b="1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A4AB46A5-4781-6D30-94AB-3C85482336EB}"/>
              </a:ext>
            </a:extLst>
          </p:cNvPr>
          <p:cNvSpPr/>
          <p:nvPr/>
        </p:nvSpPr>
        <p:spPr>
          <a:xfrm>
            <a:off x="10167734" y="2096151"/>
            <a:ext cx="1481754" cy="352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マクニカ富士エレ</a:t>
            </a: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62E6F070-1357-7604-5E90-FCD83B0A24D7}"/>
              </a:ext>
            </a:extLst>
          </p:cNvPr>
          <p:cNvSpPr/>
          <p:nvPr/>
        </p:nvSpPr>
        <p:spPr>
          <a:xfrm>
            <a:off x="10051353" y="2570972"/>
            <a:ext cx="826033" cy="352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加賀電子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A97A757-3351-61C0-AF43-03E91DB3174E}"/>
              </a:ext>
            </a:extLst>
          </p:cNvPr>
          <p:cNvSpPr txBox="1"/>
          <p:nvPr/>
        </p:nvSpPr>
        <p:spPr>
          <a:xfrm>
            <a:off x="473304" y="230135"/>
            <a:ext cx="6336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u="sng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半導体プロセスマップ</a:t>
            </a:r>
            <a:r>
              <a:rPr kumimoji="1" lang="ja-JP" altLang="en-US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（原料・製造装置・商社系）</a:t>
            </a: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9AD89151-934F-A60B-64CD-A28C769582D9}"/>
              </a:ext>
            </a:extLst>
          </p:cNvPr>
          <p:cNvSpPr/>
          <p:nvPr/>
        </p:nvSpPr>
        <p:spPr>
          <a:xfrm>
            <a:off x="10978626" y="2570972"/>
            <a:ext cx="826033" cy="352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レスター</a:t>
            </a:r>
            <a:r>
              <a:rPr kumimoji="1" lang="en-US" altLang="ja-JP" sz="1050">
                <a:solidFill>
                  <a:schemeClr val="tx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HD</a:t>
            </a:r>
            <a:endParaRPr kumimoji="1" lang="ja-JP" altLang="en-US" sz="1050">
              <a:solidFill>
                <a:schemeClr val="tx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893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111</Words>
  <Application>Microsoft Macintosh PowerPoint</Application>
  <PresentationFormat>ワイド画面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Pro W3</vt:lpstr>
      <vt:lpstr>Hiragino Kaku Gothic Pro W6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Microsoft Office User</cp:lastModifiedBy>
  <cp:revision>6</cp:revision>
  <dcterms:created xsi:type="dcterms:W3CDTF">2024-03-24T07:07:07Z</dcterms:created>
  <dcterms:modified xsi:type="dcterms:W3CDTF">2024-03-29T13:56:00Z</dcterms:modified>
  <cp:category/>
</cp:coreProperties>
</file>